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7"/>
  </p:notesMasterIdLst>
  <p:sldIdLst>
    <p:sldId id="291" r:id="rId3"/>
    <p:sldId id="267" r:id="rId4"/>
    <p:sldId id="270" r:id="rId5"/>
    <p:sldId id="314" r:id="rId6"/>
    <p:sldId id="272" r:id="rId7"/>
    <p:sldId id="315" r:id="rId8"/>
    <p:sldId id="342" r:id="rId9"/>
    <p:sldId id="345" r:id="rId10"/>
    <p:sldId id="344" r:id="rId11"/>
    <p:sldId id="350" r:id="rId12"/>
    <p:sldId id="346" r:id="rId13"/>
    <p:sldId id="341" r:id="rId14"/>
    <p:sldId id="349" r:id="rId15"/>
    <p:sldId id="316" r:id="rId16"/>
  </p:sldIdLst>
  <p:sldSz cx="9144000" cy="5143500" type="screen16x9"/>
  <p:notesSz cx="6858000" cy="9144000"/>
  <p:embeddedFontLst>
    <p:embeddedFont>
      <p:font typeface="Cormorant Garamond" panose="020B0604020202020204" charset="0"/>
      <p:regular r:id="rId18"/>
      <p:bold r:id="rId19"/>
      <p:italic r:id="rId20"/>
      <p:boldItalic r:id="rId21"/>
    </p:embeddedFont>
    <p:embeddedFont>
      <p:font typeface="Barlow Black" panose="020B0604020202020204" charset="0"/>
      <p:bold r:id="rId22"/>
      <p:boldItalic r:id="rId23"/>
    </p:embeddedFont>
    <p:embeddedFont>
      <p:font typeface="Oswald Medium" panose="020B0604020202020204" charset="0"/>
      <p:regular r:id="rId24"/>
      <p:bold r:id="rId25"/>
    </p:embeddedFont>
    <p:embeddedFont>
      <p:font typeface="Oswald Light" panose="020B0604020202020204" charset="0"/>
      <p:regular r:id="rId26"/>
      <p:bold r:id="rId27"/>
    </p:embeddedFont>
    <p:embeddedFont>
      <p:font typeface="Barlow Light" panose="020B0604020202020204" charset="0"/>
      <p:regular r:id="rId28"/>
      <p:bold r:id="rId29"/>
      <p:italic r:id="rId30"/>
      <p:boldItalic r:id="rId31"/>
    </p:embeddedFont>
    <p:embeddedFont>
      <p:font typeface="Barlow Thin" panose="020B0604020202020204" charset="0"/>
      <p:regular r:id="rId32"/>
      <p:bold r:id="rId33"/>
      <p:italic r:id="rId34"/>
      <p:boldItalic r:id="rId35"/>
    </p:embeddedFont>
    <p:embeddedFont>
      <p:font typeface="Barlow Medium" panose="020B0604020202020204" charset="0"/>
      <p:regular r:id="rId36"/>
      <p:bold r:id="rId37"/>
      <p:italic r:id="rId38"/>
      <p:boldItalic r:id="rId39"/>
    </p:embeddedFont>
    <p:embeddedFont>
      <p:font typeface="Barlow SemiBold" panose="020B0604020202020204" charset="0"/>
      <p:regular r:id="rId40"/>
      <p:bold r:id="rId41"/>
      <p:italic r:id="rId42"/>
      <p:boldItalic r:id="rId43"/>
    </p:embeddedFont>
    <p:embeddedFont>
      <p:font typeface="Oswald" panose="020B060402020202020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arlow ExtraLight" panose="020B0604020202020204" charset="0"/>
      <p:regular r:id="rId50"/>
      <p:bold r:id="rId51"/>
      <p:italic r:id="rId52"/>
      <p:boldItalic r:id="rId53"/>
    </p:embeddedFont>
    <p:embeddedFont>
      <p:font typeface="Barlow" panose="020B0604020202020204" charset="0"/>
      <p:regular r:id="rId54"/>
      <p:bold r:id="rId55"/>
      <p:italic r:id="rId56"/>
      <p:boldItalic r:id="rId57"/>
    </p:embeddedFont>
    <p:embeddedFont>
      <p:font typeface="Cormorant Garamond Medium" panose="020B060402020202020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010"/>
    <a:srgbClr val="473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84" autoAdjust="0"/>
  </p:normalViewPr>
  <p:slideViewPr>
    <p:cSldViewPr snapToGrid="0">
      <p:cViewPr varScale="1">
        <p:scale>
          <a:sx n="134" d="100"/>
          <a:sy n="134" d="100"/>
        </p:scale>
        <p:origin x="9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font" Target="fonts/font3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font" Target="fonts/font3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8" Type="http://schemas.openxmlformats.org/officeDocument/2006/relationships/font" Target="fonts/font4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font" Target="fonts/font40.fntdata"/><Relationship Id="rId61" Type="http://schemas.openxmlformats.org/officeDocument/2006/relationships/font" Target="fonts/font44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60" Type="http://schemas.openxmlformats.org/officeDocument/2006/relationships/font" Target="fonts/font4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font" Target="fonts/font3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59" Type="http://schemas.openxmlformats.org/officeDocument/2006/relationships/font" Target="fonts/font4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a3da91e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3a3da91e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449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 meetings complete</a:t>
            </a:r>
          </a:p>
          <a:p>
            <a:r>
              <a:rPr lang="en-US" dirty="0" smtClean="0"/>
              <a:t>Collars ordered</a:t>
            </a:r>
            <a:r>
              <a:rPr lang="en-US" baseline="0" dirty="0" smtClean="0"/>
              <a:t> (changes to sizing)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720DB-BE33-4A7D-BF0B-C0DE2A61C0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d0bddf394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3d0bddf394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include image as a background, if desired.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627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d0bddf394_0_4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g13d0bddf39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d0bddf394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d0bddf394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d0bddf394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3d0bddf394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711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d0bddf394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3d0bddf394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2022 direct mortality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Laramie Mountains: 2 animals (1 buck, 1 juvenile)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Sweetwater: 2 animals (2 bucks)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Wyoming Range: 0 animals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2023 direct mortality: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North Bighorn: 1 (Doe)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Upper Shoshone: 1 (Doe), We might want to check with Tony on their darting effort because it sounded like there may have been a few?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2022 capture related mortalities (16 total):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Laramie Mountains: 9 (1 Buck, 3 Does, 5 Juvenile)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Sweetwater: 5 (5 Juvenile)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Wyoming Range: 2 (1 Buck, 1 Juvenile)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2023 capture related mortalities (13 total):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North Bighorn: 8 (1 Buck, 3 Does, 4 Juvenile)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 smtClean="0"/>
              <a:t>Upper Shoshone: 5 (1 Doe, 4 Juveniles)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d0bddf394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3d0bddf394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30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429 animals on 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720DB-BE33-4A7D-BF0B-C0DE2A61C0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2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d0bddf394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d0bddf394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61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cf6816bc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cf6816bc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CWD results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9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5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ason Setting Title Slide 1">
  <p:cSld name="BLANK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7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3267950" y="1863426"/>
            <a:ext cx="5370000" cy="113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BEBE5"/>
              </a:buClr>
              <a:buSzPts val="4400"/>
              <a:buFont typeface="Barlow Light"/>
              <a:buNone/>
              <a:defRPr>
                <a:solidFill>
                  <a:srgbClr val="EBEBE5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arlow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1"/>
          </p:nvPr>
        </p:nvSpPr>
        <p:spPr>
          <a:xfrm>
            <a:off x="3265500" y="2704449"/>
            <a:ext cx="5536200" cy="84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EBEBE5"/>
              </a:buClr>
              <a:buSzPts val="2800"/>
              <a:buNone/>
              <a:defRPr>
                <a:solidFill>
                  <a:srgbClr val="EBEBE5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>
            <a:spLocks noGrp="1"/>
          </p:cNvSpPr>
          <p:nvPr>
            <p:ph type="pic" idx="2"/>
          </p:nvPr>
        </p:nvSpPr>
        <p:spPr>
          <a:xfrm>
            <a:off x="814650" y="1603350"/>
            <a:ext cx="1936800" cy="1936800"/>
          </a:xfrm>
          <a:prstGeom prst="ellipse">
            <a:avLst/>
          </a:prstGeom>
          <a:noFill/>
          <a:ln w="38100" cap="flat" cmpd="sng">
            <a:solidFill>
              <a:srgbClr val="FFC80B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102" name="Google Shape;102;p21"/>
          <p:cNvCxnSpPr/>
          <p:nvPr/>
        </p:nvCxnSpPr>
        <p:spPr>
          <a:xfrm>
            <a:off x="3341700" y="2639300"/>
            <a:ext cx="4405800" cy="0"/>
          </a:xfrm>
          <a:prstGeom prst="straightConnector1">
            <a:avLst/>
          </a:prstGeom>
          <a:noFill/>
          <a:ln w="38100" cap="flat" cmpd="sng">
            <a:solidFill>
              <a:srgbClr val="FFC80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3" name="Google Shape;103;p21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479" y="4157724"/>
            <a:ext cx="623274" cy="70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5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539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9851-C9B4-4A76-BBFD-CBE48A2E27AB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0EF9C-D5C3-4EB4-8C94-B66B77F0C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3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ormorant Garamond Medium"/>
              <a:buChar char="●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○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■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●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○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■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●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○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Cormorant Garamond Medium"/>
              <a:buChar char="■"/>
              <a:defRPr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low Black"/>
              <a:buNone/>
              <a:defRPr sz="4400" i="0" u="none" strike="noStrike" cap="none">
                <a:solidFill>
                  <a:schemeClr val="dk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•"/>
              <a:defRPr sz="28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SemiBold"/>
              <a:buChar char="•"/>
              <a:defRPr sz="2400" i="0" u="none" strike="noStrike" cap="non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Medium"/>
              <a:buChar char="•"/>
              <a:defRPr sz="200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•"/>
              <a:defRPr sz="18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Light"/>
              <a:buChar char="•"/>
              <a:defRPr sz="180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ExtraLight"/>
              <a:buChar char="•"/>
              <a:defRPr sz="1800" i="0" u="none" strike="noStrike" cap="none">
                <a:solidFill>
                  <a:schemeClr val="dk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Thin"/>
              <a:buChar char="•"/>
              <a:defRPr sz="1800" i="0" u="none" strike="noStrike" cap="none">
                <a:solidFill>
                  <a:schemeClr val="dk1"/>
                </a:solidFill>
                <a:latin typeface="Barlow Thin"/>
                <a:ea typeface="Barlow Thin"/>
                <a:cs typeface="Barlow Thin"/>
                <a:sym typeface="Barlow Thin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Thin"/>
              <a:buChar char="•"/>
              <a:defRPr sz="1600" i="0" u="none" strike="noStrike" cap="none">
                <a:solidFill>
                  <a:schemeClr val="dk1"/>
                </a:solidFill>
                <a:latin typeface="Barlow Thin"/>
                <a:ea typeface="Barlow Thin"/>
                <a:cs typeface="Barlow Thin"/>
                <a:sym typeface="Barlow Thin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Thin"/>
              <a:buChar char="•"/>
              <a:defRPr i="0" u="none" strike="noStrike" cap="none">
                <a:solidFill>
                  <a:schemeClr val="dk1"/>
                </a:solidFill>
                <a:latin typeface="Barlow Thin"/>
                <a:ea typeface="Barlow Thin"/>
                <a:cs typeface="Barlow Thin"/>
                <a:sym typeface="Barlow Thin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82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pathfinder.arcc.uwyo.edu/devise/DashboardReports/Dash_Project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/>
          <p:nvPr/>
        </p:nvSpPr>
        <p:spPr>
          <a:xfrm>
            <a:off x="0" y="-86627"/>
            <a:ext cx="9144000" cy="51600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7"/>
          <p:cNvSpPr/>
          <p:nvPr/>
        </p:nvSpPr>
        <p:spPr>
          <a:xfrm>
            <a:off x="-12" y="-8250"/>
            <a:ext cx="9144000" cy="10641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7"/>
          <p:cNvSpPr/>
          <p:nvPr/>
        </p:nvSpPr>
        <p:spPr>
          <a:xfrm>
            <a:off x="0" y="1055850"/>
            <a:ext cx="9144000" cy="1122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3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00" y="340950"/>
            <a:ext cx="1075327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 txBox="1">
            <a:spLocks noGrp="1"/>
          </p:cNvSpPr>
          <p:nvPr>
            <p:ph type="ctrTitle"/>
          </p:nvPr>
        </p:nvSpPr>
        <p:spPr>
          <a:xfrm>
            <a:off x="396288" y="1818056"/>
            <a:ext cx="8520600" cy="1307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700" dirty="0" smtClean="0"/>
              <a:t>22-03: Mule deer focal herds</a:t>
            </a:r>
            <a:endParaRPr sz="4700" dirty="0"/>
          </a:p>
        </p:txBody>
      </p:sp>
      <p:sp>
        <p:nvSpPr>
          <p:cNvPr id="244" name="Google Shape;244;p37"/>
          <p:cNvSpPr txBox="1">
            <a:spLocks noGrp="1"/>
          </p:cNvSpPr>
          <p:nvPr>
            <p:ph type="subTitle" idx="1"/>
          </p:nvPr>
        </p:nvSpPr>
        <p:spPr>
          <a:xfrm>
            <a:off x="3395110" y="3726065"/>
            <a:ext cx="2443054" cy="992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Embere Hall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Science, Research, and Analytical Support Unit Supervisor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76" y="3530621"/>
            <a:ext cx="2323158" cy="1548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741" y="3521012"/>
            <a:ext cx="2301147" cy="15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68" y="0"/>
            <a:ext cx="62922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8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5"/>
          <p:cNvSpPr/>
          <p:nvPr/>
        </p:nvSpPr>
        <p:spPr>
          <a:xfrm>
            <a:off x="7526850" y="0"/>
            <a:ext cx="1617000" cy="51435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5"/>
          <p:cNvSpPr txBox="1"/>
          <p:nvPr/>
        </p:nvSpPr>
        <p:spPr>
          <a:xfrm>
            <a:off x="910170" y="1885905"/>
            <a:ext cx="36303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585927"/>
                </a:solidFill>
                <a:latin typeface="Oswald" panose="020B0604020202020204" charset="0"/>
                <a:ea typeface="Cormorant Garamond"/>
                <a:cs typeface="Cormorant Garamond"/>
                <a:sym typeface="Cormorant Garamond"/>
              </a:rPr>
              <a:t>Deployed 40 units (20 on adults, paired with GPS collars; 20 on juveniles)</a:t>
            </a:r>
            <a:endParaRPr sz="1900" dirty="0">
              <a:solidFill>
                <a:srgbClr val="585927"/>
              </a:solidFill>
              <a:latin typeface="Oswald" panose="020B060402020202020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346400" y="152237"/>
            <a:ext cx="39855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585927"/>
                </a:solidFill>
                <a:latin typeface="Oswald"/>
                <a:ea typeface="Oswald"/>
                <a:cs typeface="Oswald"/>
                <a:sym typeface="Oswald"/>
              </a:rPr>
              <a:t>SOLAR EAR TAGS</a:t>
            </a:r>
            <a:endParaRPr sz="3100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2" name="Google Shape;402;p45"/>
          <p:cNvSpPr/>
          <p:nvPr/>
        </p:nvSpPr>
        <p:spPr>
          <a:xfrm>
            <a:off x="432220" y="1960766"/>
            <a:ext cx="327300" cy="3273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5"/>
          <p:cNvSpPr txBox="1"/>
          <p:nvPr/>
        </p:nvSpPr>
        <p:spPr>
          <a:xfrm>
            <a:off x="6071700" y="1945325"/>
            <a:ext cx="211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(this gray box is image/photo placeholder)</a:t>
            </a:r>
            <a:endParaRPr sz="100">
              <a:solidFill>
                <a:srgbClr val="3C3C3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404" name="Google Shape;404;p45"/>
          <p:cNvSpPr/>
          <p:nvPr/>
        </p:nvSpPr>
        <p:spPr>
          <a:xfrm>
            <a:off x="419275" y="3423975"/>
            <a:ext cx="327300" cy="3273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4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299" y="4156110"/>
            <a:ext cx="621475" cy="70242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5"/>
          <p:cNvSpPr/>
          <p:nvPr/>
        </p:nvSpPr>
        <p:spPr>
          <a:xfrm>
            <a:off x="4678300" y="548475"/>
            <a:ext cx="4272600" cy="2875500"/>
          </a:xfrm>
          <a:prstGeom prst="rect">
            <a:avLst/>
          </a:prstGeom>
          <a:solidFill>
            <a:srgbClr val="FFC80B"/>
          </a:solidFill>
          <a:ln w="76200" cap="flat" cmpd="sng">
            <a:solidFill>
              <a:srgbClr val="FFC8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5"/>
          <p:cNvSpPr txBox="1"/>
          <p:nvPr/>
        </p:nvSpPr>
        <p:spPr>
          <a:xfrm>
            <a:off x="910170" y="3312670"/>
            <a:ext cx="2181373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585927"/>
                </a:solidFill>
                <a:latin typeface="Oswald" panose="020B0604020202020204" charset="0"/>
                <a:ea typeface="Cormorant Garamond"/>
                <a:cs typeface="Cormorant Garamond"/>
                <a:sym typeface="Cormorant Garamond"/>
              </a:rPr>
              <a:t>Mean distance between paired points </a:t>
            </a:r>
            <a:r>
              <a:rPr lang="en-US" sz="1900" b="1" dirty="0" smtClean="0">
                <a:solidFill>
                  <a:srgbClr val="585927"/>
                </a:solidFill>
                <a:latin typeface="Oswald" panose="020B0604020202020204" charset="0"/>
                <a:ea typeface="Cormorant Garamond"/>
                <a:cs typeface="Cormorant Garamond"/>
                <a:sym typeface="Cormorant Garamond"/>
              </a:rPr>
              <a:t>18.7 m</a:t>
            </a:r>
            <a:endParaRPr sz="1900" b="1" dirty="0">
              <a:solidFill>
                <a:srgbClr val="585927"/>
              </a:solidFill>
              <a:latin typeface="Oswald" panose="020B060402020202020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408" name="Google Shape;408;p45"/>
          <p:cNvSpPr/>
          <p:nvPr/>
        </p:nvSpPr>
        <p:spPr>
          <a:xfrm>
            <a:off x="4744575" y="612525"/>
            <a:ext cx="4139100" cy="27474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5"/>
          <p:cNvSpPr txBox="1"/>
          <p:nvPr/>
        </p:nvSpPr>
        <p:spPr>
          <a:xfrm>
            <a:off x="5757400" y="1500850"/>
            <a:ext cx="2114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(this gray box is image/photo placeholder)</a:t>
            </a:r>
            <a:endParaRPr sz="1300">
              <a:solidFill>
                <a:srgbClr val="CCCCCC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4x6</a:t>
            </a:r>
            <a:endParaRPr sz="1300">
              <a:solidFill>
                <a:srgbClr val="CCCCC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E56577-6A67-1F0B-73C8-A22824C7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176" y="612525"/>
            <a:ext cx="4823499" cy="2781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92" y="161816"/>
            <a:ext cx="1516583" cy="1137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6863" y="863600"/>
            <a:ext cx="400110" cy="196253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% of expected fixes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67437" y="1400629"/>
            <a:ext cx="5846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69%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06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3cf6816bce_0_164"/>
          <p:cNvSpPr/>
          <p:nvPr/>
        </p:nvSpPr>
        <p:spPr>
          <a:xfrm>
            <a:off x="0" y="840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18" name="Google Shape;318;g13cf6816bce_0_164"/>
          <p:cNvSpPr/>
          <p:nvPr/>
        </p:nvSpPr>
        <p:spPr>
          <a:xfrm>
            <a:off x="-6575" y="2949754"/>
            <a:ext cx="9144000" cy="22452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19" name="Google Shape;319;g13cf6816bce_0_164"/>
          <p:cNvSpPr/>
          <p:nvPr/>
        </p:nvSpPr>
        <p:spPr>
          <a:xfrm>
            <a:off x="8775" y="-93599"/>
            <a:ext cx="9144000" cy="2926855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20" name="Google Shape;320;g13cf6816bce_0_164"/>
          <p:cNvSpPr txBox="1"/>
          <p:nvPr/>
        </p:nvSpPr>
        <p:spPr>
          <a:xfrm>
            <a:off x="380300" y="222376"/>
            <a:ext cx="7355400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8">
              <a:buSzPts val="1100"/>
              <a:defRPr/>
            </a:pPr>
            <a:r>
              <a:rPr lang="en-US" sz="1300" dirty="0">
                <a:solidFill>
                  <a:srgbClr val="EBEBE5"/>
                </a:solidFill>
                <a:latin typeface="Barlow"/>
                <a:ea typeface="Barlow"/>
                <a:cs typeface="Barlow"/>
                <a:sym typeface="Barlow"/>
              </a:rPr>
              <a:t>Predator Component</a:t>
            </a:r>
            <a:endParaRPr sz="1300" dirty="0">
              <a:solidFill>
                <a:srgbClr val="EBEBE5"/>
              </a:solidFill>
              <a:latin typeface="Barlow"/>
              <a:ea typeface="Barlow"/>
              <a:cs typeface="Barlow"/>
              <a:sym typeface="Barlow"/>
            </a:endParaRPr>
          </a:p>
          <a:p>
            <a:pPr defTabSz="914378">
              <a:defRPr/>
            </a:pPr>
            <a:r>
              <a:rPr lang="en-US" sz="4800" b="1" dirty="0">
                <a:solidFill>
                  <a:srgbClr val="EBEBE5"/>
                </a:solidFill>
                <a:latin typeface="Oswald" panose="020B0604020202020204" charset="0"/>
                <a:ea typeface="Barlow"/>
                <a:cs typeface="Barlow"/>
                <a:sym typeface="Barlow Black"/>
              </a:rPr>
              <a:t>Cause-specific mortality</a:t>
            </a:r>
            <a:endParaRPr sz="2800" b="1" dirty="0">
              <a:solidFill>
                <a:srgbClr val="EBEBE5"/>
              </a:solidFill>
              <a:latin typeface="Oswald" panose="020B0604020202020204" charset="0"/>
              <a:ea typeface="Barlow"/>
              <a:cs typeface="Barlow"/>
              <a:sym typeface="Barlow"/>
            </a:endParaRPr>
          </a:p>
        </p:txBody>
      </p:sp>
      <p:sp>
        <p:nvSpPr>
          <p:cNvPr id="321" name="Google Shape;321;g13cf6816bce_0_164"/>
          <p:cNvSpPr txBox="1"/>
          <p:nvPr/>
        </p:nvSpPr>
        <p:spPr>
          <a:xfrm>
            <a:off x="380300" y="1446494"/>
            <a:ext cx="7030800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8">
              <a:buSzPts val="1100"/>
              <a:defRPr/>
            </a:pPr>
            <a:r>
              <a:rPr lang="en-US" sz="2600" b="1" dirty="0">
                <a:solidFill>
                  <a:srgbClr val="EBEBE5"/>
                </a:solidFill>
                <a:latin typeface="Oswald" panose="020B0604020202020204" charset="0"/>
                <a:ea typeface="Barlow"/>
                <a:cs typeface="Barlow"/>
                <a:sym typeface="Barlow"/>
              </a:rPr>
              <a:t>2 herds - Laramie Mountains &amp; Sweetwater</a:t>
            </a:r>
            <a:endParaRPr sz="2600" b="1" dirty="0">
              <a:solidFill>
                <a:srgbClr val="EBEBE5"/>
              </a:solidFill>
              <a:latin typeface="Oswald" panose="020B0604020202020204" charset="0"/>
              <a:ea typeface="Barlow"/>
              <a:cs typeface="Barlow"/>
              <a:sym typeface="Barlow"/>
            </a:endParaRPr>
          </a:p>
          <a:p>
            <a:pPr marL="457189" indent="-330192" defTabSz="914378">
              <a:buClr>
                <a:srgbClr val="EBEBE5"/>
              </a:buClr>
              <a:buSzPts val="1600"/>
              <a:buFont typeface="Barlow Medium"/>
              <a:buChar char="●"/>
              <a:defRPr/>
            </a:pPr>
            <a:r>
              <a:rPr lang="en-US" sz="2000" dirty="0">
                <a:solidFill>
                  <a:srgbClr val="EBEBE5"/>
                </a:solidFill>
                <a:latin typeface="Oswald" panose="020B0604020202020204" charset="0"/>
                <a:ea typeface="Barlow Medium"/>
                <a:cs typeface="Barlow Medium"/>
                <a:sym typeface="Barlow Medium"/>
              </a:rPr>
              <a:t>Cutting edge pathology and field necropsy protocols </a:t>
            </a:r>
          </a:p>
          <a:p>
            <a:pPr marL="457189" indent="-330192" defTabSz="914378">
              <a:buClr>
                <a:srgbClr val="EBEBE5"/>
              </a:buClr>
              <a:buSzPts val="1600"/>
              <a:buFont typeface="Barlow Medium"/>
              <a:buChar char="●"/>
              <a:defRPr/>
            </a:pPr>
            <a:r>
              <a:rPr lang="en-US" sz="2000" dirty="0">
                <a:solidFill>
                  <a:srgbClr val="EBEBE5"/>
                </a:solidFill>
                <a:latin typeface="Oswald" panose="020B0604020202020204" charset="0"/>
                <a:ea typeface="Barlow Medium"/>
                <a:cs typeface="Barlow Medium"/>
                <a:sym typeface="Barlow Medium"/>
              </a:rPr>
              <a:t>Technician </a:t>
            </a:r>
            <a:r>
              <a:rPr lang="en-US" sz="2000" dirty="0" smtClean="0">
                <a:solidFill>
                  <a:srgbClr val="EBEBE5"/>
                </a:solidFill>
                <a:latin typeface="Oswald" panose="020B0604020202020204" charset="0"/>
                <a:ea typeface="Barlow Medium"/>
                <a:cs typeface="Barlow Medium"/>
                <a:sym typeface="Barlow Medium"/>
              </a:rPr>
              <a:t>support</a:t>
            </a:r>
          </a:p>
          <a:p>
            <a:pPr marL="457189" indent="-330192" defTabSz="914378">
              <a:buClr>
                <a:srgbClr val="EBEBE5"/>
              </a:buClr>
              <a:buSzPts val="1600"/>
              <a:buFont typeface="Barlow Medium"/>
              <a:buChar char="●"/>
              <a:defRPr/>
            </a:pPr>
            <a:r>
              <a:rPr lang="en-US" sz="2000" dirty="0" smtClean="0">
                <a:solidFill>
                  <a:srgbClr val="EBEBE5"/>
                </a:solidFill>
                <a:latin typeface="Oswald" panose="020B0604020202020204" charset="0"/>
                <a:ea typeface="Barlow Medium"/>
                <a:cs typeface="Barlow Medium"/>
                <a:sym typeface="Barlow Medium"/>
              </a:rPr>
              <a:t>48 animals trimmed in – results forthcoming</a:t>
            </a:r>
            <a:endParaRPr sz="2000" dirty="0">
              <a:solidFill>
                <a:srgbClr val="EBEBE5"/>
              </a:solidFill>
              <a:latin typeface="Oswald" panose="020B0604020202020204" charset="0"/>
              <a:ea typeface="Barlow Medium"/>
              <a:cs typeface="Barlow Medium"/>
              <a:sym typeface="Barlow Medium"/>
            </a:endParaRPr>
          </a:p>
          <a:p>
            <a:pPr defTabSz="914378">
              <a:buSzPts val="1100"/>
              <a:defRPr/>
            </a:pPr>
            <a:endParaRPr sz="1300" dirty="0">
              <a:solidFill>
                <a:srgbClr val="3C3C3C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26" name="Google Shape;326;g13cf6816bce_0_164"/>
          <p:cNvSpPr/>
          <p:nvPr/>
        </p:nvSpPr>
        <p:spPr>
          <a:xfrm rot="5400000">
            <a:off x="4518975" y="-1686747"/>
            <a:ext cx="126300" cy="91467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pic>
        <p:nvPicPr>
          <p:cNvPr id="327" name="Google Shape;327;g13cf6816bce_0_16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784" y="256000"/>
            <a:ext cx="621475" cy="70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487" y="2949754"/>
            <a:ext cx="1691952" cy="2255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" y="2950050"/>
            <a:ext cx="2985320" cy="2238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01765" y="3230327"/>
            <a:ext cx="2232116" cy="1674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052" y="2949754"/>
            <a:ext cx="2523163" cy="22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64;p61"/>
          <p:cNvSpPr/>
          <p:nvPr/>
        </p:nvSpPr>
        <p:spPr>
          <a:xfrm>
            <a:off x="0" y="-8250"/>
            <a:ext cx="9144000" cy="51600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273844"/>
            <a:ext cx="5915025" cy="11944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364010"/>
                </a:solidFill>
                <a:latin typeface="Oswald" panose="020B0604020202020204" charset="0"/>
              </a:rPr>
              <a:t>2023-24 CAPTURES</a:t>
            </a:r>
            <a:r>
              <a:rPr lang="en-US" b="1" dirty="0" smtClean="0">
                <a:solidFill>
                  <a:srgbClr val="364010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364010"/>
                </a:solidFill>
                <a:latin typeface="+mn-lt"/>
              </a:rPr>
            </a:br>
            <a:r>
              <a:rPr lang="en-US" sz="1800" b="1" dirty="0">
                <a:solidFill>
                  <a:srgbClr val="364010"/>
                </a:solidFill>
                <a:latin typeface="Oswald" panose="020B0604020202020204" charset="0"/>
              </a:rPr>
              <a:t>Nov </a:t>
            </a:r>
            <a:r>
              <a:rPr lang="en-US" sz="1800" b="1" dirty="0" smtClean="0">
                <a:solidFill>
                  <a:srgbClr val="364010"/>
                </a:solidFill>
                <a:latin typeface="Oswald" panose="020B0604020202020204" charset="0"/>
              </a:rPr>
              <a:t>27 </a:t>
            </a:r>
            <a:r>
              <a:rPr lang="en-US" sz="1800" b="1" dirty="0">
                <a:solidFill>
                  <a:srgbClr val="364010"/>
                </a:solidFill>
                <a:latin typeface="Oswald" panose="020B0604020202020204" charset="0"/>
              </a:rPr>
              <a:t>– Feb 15</a:t>
            </a:r>
            <a:r>
              <a:rPr lang="en-US" sz="1800" b="1" dirty="0">
                <a:latin typeface="Oswald" panose="020B0604020202020204" charset="0"/>
              </a:rPr>
              <a:t/>
            </a:r>
            <a:br>
              <a:rPr lang="en-US" sz="1800" b="1" dirty="0">
                <a:latin typeface="Oswald" panose="020B0604020202020204" charset="0"/>
              </a:rPr>
            </a:br>
            <a:endParaRPr lang="en-US" sz="1500" b="1" i="1" dirty="0">
              <a:latin typeface="Oswald" panose="020B060402020202020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68248"/>
              </p:ext>
            </p:extLst>
          </p:nvPr>
        </p:nvGraphicFramePr>
        <p:xfrm>
          <a:off x="1889759" y="1689259"/>
          <a:ext cx="5639756" cy="24443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9939">
                  <a:extLst>
                    <a:ext uri="{9D8B030D-6E8A-4147-A177-3AD203B41FA5}">
                      <a16:colId xmlns:a16="http://schemas.microsoft.com/office/drawing/2014/main" val="11648880"/>
                    </a:ext>
                  </a:extLst>
                </a:gridCol>
                <a:gridCol w="1409939">
                  <a:extLst>
                    <a:ext uri="{9D8B030D-6E8A-4147-A177-3AD203B41FA5}">
                      <a16:colId xmlns:a16="http://schemas.microsoft.com/office/drawing/2014/main" val="754258146"/>
                    </a:ext>
                  </a:extLst>
                </a:gridCol>
                <a:gridCol w="1409939">
                  <a:extLst>
                    <a:ext uri="{9D8B030D-6E8A-4147-A177-3AD203B41FA5}">
                      <a16:colId xmlns:a16="http://schemas.microsoft.com/office/drawing/2014/main" val="2320418757"/>
                    </a:ext>
                  </a:extLst>
                </a:gridCol>
                <a:gridCol w="1409939">
                  <a:extLst>
                    <a:ext uri="{9D8B030D-6E8A-4147-A177-3AD203B41FA5}">
                      <a16:colId xmlns:a16="http://schemas.microsoft.com/office/drawing/2014/main" val="183387176"/>
                    </a:ext>
                  </a:extLst>
                </a:gridCol>
              </a:tblGrid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Herd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>
                    <a:solidFill>
                      <a:srgbClr val="36401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Does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>
                    <a:solidFill>
                      <a:srgbClr val="36401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Bucks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>
                    <a:solidFill>
                      <a:srgbClr val="36401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Juveniles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>
                    <a:solidFill>
                      <a:srgbClr val="364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79728"/>
                  </a:ext>
                </a:extLst>
              </a:tr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Laramie Mountains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17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4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100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716105"/>
                  </a:ext>
                </a:extLst>
              </a:tr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Wyoming Range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56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21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100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74446948"/>
                  </a:ext>
                </a:extLst>
              </a:tr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Sweetwater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17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11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100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86169990"/>
                  </a:ext>
                </a:extLst>
              </a:tr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North</a:t>
                      </a:r>
                      <a:r>
                        <a:rPr lang="en-US" sz="1400" baseline="0" dirty="0" smtClean="0">
                          <a:latin typeface="Oswald" panose="020B0604020202020204" charset="0"/>
                        </a:rPr>
                        <a:t> Bighorn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17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6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100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17332269"/>
                  </a:ext>
                </a:extLst>
              </a:tr>
              <a:tr h="4073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Oswald" panose="020B0604020202020204" charset="0"/>
                        </a:rPr>
                        <a:t>Upper Shoshone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16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3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Oswald" panose="020B0604020202020204" charset="0"/>
                        </a:rPr>
                        <a:t>100</a:t>
                      </a:r>
                      <a:endParaRPr lang="en-US" sz="1400" dirty="0">
                        <a:latin typeface="Oswald" panose="020B060402020202020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938034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4612585"/>
            <a:ext cx="659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364010"/>
                </a:solidFill>
                <a:latin typeface="Oswald" panose="020B0604020202020204" charset="0"/>
              </a:rPr>
              <a:t>Biological samples</a:t>
            </a:r>
            <a:r>
              <a:rPr lang="en-US" sz="1500" dirty="0">
                <a:solidFill>
                  <a:srgbClr val="364010"/>
                </a:solidFill>
                <a:latin typeface="Oswald" panose="020B0604020202020204" charset="0"/>
              </a:rPr>
              <a:t>: Juvenile weights, </a:t>
            </a:r>
            <a:r>
              <a:rPr lang="en-US" sz="1500" dirty="0" smtClean="0">
                <a:solidFill>
                  <a:srgbClr val="364010"/>
                </a:solidFill>
                <a:latin typeface="Oswald" panose="020B0604020202020204" charset="0"/>
              </a:rPr>
              <a:t>adult blood + feces</a:t>
            </a:r>
            <a:endParaRPr lang="en-US" sz="1500" dirty="0">
              <a:solidFill>
                <a:srgbClr val="364010"/>
              </a:solidFill>
              <a:latin typeface="Oswald" panose="020B0604020202020204" charset="0"/>
            </a:endParaRPr>
          </a:p>
          <a:p>
            <a:r>
              <a:rPr lang="en-US" sz="1500" b="1" dirty="0">
                <a:solidFill>
                  <a:srgbClr val="364010"/>
                </a:solidFill>
                <a:latin typeface="Oswald" panose="020B0604020202020204" charset="0"/>
              </a:rPr>
              <a:t>Technology</a:t>
            </a:r>
            <a:r>
              <a:rPr lang="en-US" sz="1500" dirty="0">
                <a:solidFill>
                  <a:srgbClr val="364010"/>
                </a:solidFill>
                <a:latin typeface="Oswald" panose="020B0604020202020204" charset="0"/>
              </a:rPr>
              <a:t>: 40 solar tags (20 paired, 20 unpaired)</a:t>
            </a:r>
          </a:p>
        </p:txBody>
      </p:sp>
    </p:spTree>
    <p:extLst>
      <p:ext uri="{BB962C8B-B14F-4D97-AF65-F5344CB8AC3E}">
        <p14:creationId xmlns:p14="http://schemas.microsoft.com/office/powerpoint/2010/main" val="17782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/>
          <p:nvPr/>
        </p:nvSpPr>
        <p:spPr>
          <a:xfrm>
            <a:off x="0" y="-8250"/>
            <a:ext cx="9144000" cy="51600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61"/>
          <p:cNvSpPr txBox="1"/>
          <p:nvPr/>
        </p:nvSpPr>
        <p:spPr>
          <a:xfrm>
            <a:off x="409188" y="2285825"/>
            <a:ext cx="8325600" cy="109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Questions</a:t>
            </a:r>
            <a:endParaRPr sz="4700" b="1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C3C3C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666" name="Google Shape;666;p61"/>
          <p:cNvSpPr/>
          <p:nvPr/>
        </p:nvSpPr>
        <p:spPr>
          <a:xfrm>
            <a:off x="-12" y="-8250"/>
            <a:ext cx="9144000" cy="10641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1"/>
          <p:cNvSpPr/>
          <p:nvPr/>
        </p:nvSpPr>
        <p:spPr>
          <a:xfrm>
            <a:off x="0" y="1055850"/>
            <a:ext cx="9144000" cy="1122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6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00" y="340950"/>
            <a:ext cx="1075327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69;p61"/>
          <p:cNvSpPr txBox="1"/>
          <p:nvPr/>
        </p:nvSpPr>
        <p:spPr>
          <a:xfrm>
            <a:off x="3161088" y="4034527"/>
            <a:ext cx="2821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Embere</a:t>
            </a:r>
            <a:r>
              <a:rPr lang="en-US" sz="1600" b="1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 Hall</a:t>
            </a:r>
            <a:endParaRPr sz="1600" b="1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Science, Research, and Analytical Support Unit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Supervisor</a:t>
            </a:r>
            <a:endParaRPr sz="1000" dirty="0" smtClean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r>
              <a:rPr lang="en" sz="1200" dirty="0" smtClean="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mbere.hall@wyo.gov</a:t>
            </a:r>
            <a:endParaRPr sz="1200" dirty="0">
              <a:solidFill>
                <a:schemeClr val="tx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88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/>
          <p:nvPr/>
        </p:nvSpPr>
        <p:spPr>
          <a:xfrm>
            <a:off x="0" y="840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2"/>
          <p:cNvSpPr/>
          <p:nvPr/>
        </p:nvSpPr>
        <p:spPr>
          <a:xfrm>
            <a:off x="4799875" y="254595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2"/>
          <p:cNvSpPr/>
          <p:nvPr/>
        </p:nvSpPr>
        <p:spPr>
          <a:xfrm>
            <a:off x="4799875" y="371720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2"/>
          <p:cNvSpPr/>
          <p:nvPr/>
        </p:nvSpPr>
        <p:spPr>
          <a:xfrm>
            <a:off x="4799875" y="137470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4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91" t="33832" r="28964" b="33786"/>
          <a:stretch/>
        </p:blipFill>
        <p:spPr>
          <a:xfrm>
            <a:off x="4907281" y="2755232"/>
            <a:ext cx="803454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977" y="3868800"/>
            <a:ext cx="748047" cy="73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329707" y="-28025"/>
            <a:ext cx="7437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" sz="3459" b="1" dirty="0" smtClean="0">
                <a:solidFill>
                  <a:srgbClr val="585927"/>
                </a:solidFill>
                <a:latin typeface="Oswald"/>
                <a:ea typeface="Oswald"/>
                <a:cs typeface="Oswald"/>
                <a:sym typeface="Oswald"/>
              </a:rPr>
              <a:t>STATE-OF-THE-ART-MONITORING</a:t>
            </a:r>
            <a:endParaRPr sz="3459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2" name="Google Shape;332;p42"/>
          <p:cNvSpPr txBox="1"/>
          <p:nvPr/>
        </p:nvSpPr>
        <p:spPr>
          <a:xfrm>
            <a:off x="329707" y="654207"/>
            <a:ext cx="6138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 smtClean="0">
                <a:solidFill>
                  <a:srgbClr val="585927"/>
                </a:solidFill>
                <a:latin typeface="Oswald"/>
                <a:ea typeface="Oswald"/>
                <a:cs typeface="Oswald"/>
                <a:sym typeface="Oswald"/>
              </a:rPr>
              <a:t>6 areas critical to management</a:t>
            </a:r>
            <a:endParaRPr sz="1900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1323900" y="1687150"/>
            <a:ext cx="321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Cutting-edge information on harvest and public values</a:t>
            </a:r>
            <a:endParaRPr sz="10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34" name="Google Shape;334;p42"/>
          <p:cNvSpPr/>
          <p:nvPr/>
        </p:nvSpPr>
        <p:spPr>
          <a:xfrm>
            <a:off x="329700" y="137470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2"/>
          <p:cNvSpPr/>
          <p:nvPr/>
        </p:nvSpPr>
        <p:spPr>
          <a:xfrm>
            <a:off x="329700" y="254595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2"/>
          <p:cNvSpPr/>
          <p:nvPr/>
        </p:nvSpPr>
        <p:spPr>
          <a:xfrm>
            <a:off x="329700" y="3717200"/>
            <a:ext cx="994200" cy="994200"/>
          </a:xfrm>
          <a:prstGeom prst="ellipse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2"/>
          <p:cNvSpPr txBox="1"/>
          <p:nvPr/>
        </p:nvSpPr>
        <p:spPr>
          <a:xfrm>
            <a:off x="1323900" y="2846400"/>
            <a:ext cx="321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Robust data on herd composition</a:t>
            </a:r>
            <a:endParaRPr sz="10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38" name="Google Shape;338;p42"/>
          <p:cNvSpPr txBox="1"/>
          <p:nvPr/>
        </p:nvSpPr>
        <p:spPr>
          <a:xfrm>
            <a:off x="1323900" y="3983495"/>
            <a:ext cx="321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Disease and nutrition assessments</a:t>
            </a:r>
            <a:endParaRPr sz="10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39" name="Google Shape;339;p42"/>
          <p:cNvSpPr txBox="1"/>
          <p:nvPr/>
        </p:nvSpPr>
        <p:spPr>
          <a:xfrm>
            <a:off x="5794075" y="1654850"/>
            <a:ext cx="321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More reliable information on herd size</a:t>
            </a:r>
            <a:endParaRPr sz="10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5794075" y="2858400"/>
            <a:ext cx="321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Access to data that’s accurate and immediately available</a:t>
            </a:r>
            <a:endParaRPr sz="10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5794075" y="4029650"/>
            <a:ext cx="3219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800" dirty="0" smtClean="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Meaningful assessments of survival, movement and habitat use</a:t>
            </a:r>
            <a:endParaRPr sz="700" dirty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783" y="255999"/>
            <a:ext cx="621475" cy="70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57763" y="1510754"/>
            <a:ext cx="1350624" cy="53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2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8388" flipH="1">
            <a:off x="91904" y="3833673"/>
            <a:ext cx="1161218" cy="82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2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56402">
            <a:off x="666664" y="2836548"/>
            <a:ext cx="730522" cy="77425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6" name="Google Shape;346;p42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9350"/>
            <a:ext cx="909600" cy="92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25" y="1281450"/>
            <a:ext cx="1162901" cy="1162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4622578" y="3606095"/>
            <a:ext cx="4297680" cy="1255091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5"/>
          <p:cNvSpPr/>
          <p:nvPr/>
        </p:nvSpPr>
        <p:spPr>
          <a:xfrm>
            <a:off x="7526850" y="0"/>
            <a:ext cx="1617000" cy="51435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5"/>
          <p:cNvSpPr txBox="1"/>
          <p:nvPr/>
        </p:nvSpPr>
        <p:spPr>
          <a:xfrm>
            <a:off x="916300" y="1500850"/>
            <a:ext cx="36303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585927"/>
                </a:solidFill>
                <a:latin typeface="Oswald" panose="020B0604020202020204" charset="0"/>
                <a:ea typeface="Cormorant Garamond"/>
                <a:cs typeface="Cormorant Garamond"/>
                <a:sym typeface="Cormorant Garamond"/>
              </a:rPr>
              <a:t>Better understand survival, including effects of different disease, habitat and predators</a:t>
            </a:r>
            <a:endParaRPr sz="1900" dirty="0">
              <a:solidFill>
                <a:srgbClr val="585927"/>
              </a:solidFill>
              <a:latin typeface="Oswald" panose="020B060402020202020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279575" y="475825"/>
            <a:ext cx="398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585927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3100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2" name="Google Shape;402;p45"/>
          <p:cNvSpPr/>
          <p:nvPr/>
        </p:nvSpPr>
        <p:spPr>
          <a:xfrm>
            <a:off x="391025" y="1684275"/>
            <a:ext cx="327300" cy="3273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5"/>
          <p:cNvSpPr txBox="1"/>
          <p:nvPr/>
        </p:nvSpPr>
        <p:spPr>
          <a:xfrm>
            <a:off x="6071700" y="1945325"/>
            <a:ext cx="211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(this gray box is image/photo placeholder)</a:t>
            </a:r>
            <a:endParaRPr sz="100">
              <a:solidFill>
                <a:srgbClr val="3C3C3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404" name="Google Shape;404;p45"/>
          <p:cNvSpPr/>
          <p:nvPr/>
        </p:nvSpPr>
        <p:spPr>
          <a:xfrm>
            <a:off x="391025" y="3315200"/>
            <a:ext cx="327300" cy="3273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4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299" y="4156110"/>
            <a:ext cx="621475" cy="70242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5"/>
          <p:cNvSpPr/>
          <p:nvPr/>
        </p:nvSpPr>
        <p:spPr>
          <a:xfrm>
            <a:off x="4678300" y="548475"/>
            <a:ext cx="4272600" cy="2875500"/>
          </a:xfrm>
          <a:prstGeom prst="rect">
            <a:avLst/>
          </a:prstGeom>
          <a:solidFill>
            <a:srgbClr val="FFC80B"/>
          </a:solidFill>
          <a:ln w="76200" cap="flat" cmpd="sng">
            <a:solidFill>
              <a:srgbClr val="FFC8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5"/>
          <p:cNvSpPr txBox="1"/>
          <p:nvPr/>
        </p:nvSpPr>
        <p:spPr>
          <a:xfrm>
            <a:off x="916300" y="2947850"/>
            <a:ext cx="36303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585927"/>
                </a:solidFill>
                <a:latin typeface="Oswald" panose="020B0604020202020204" charset="0"/>
                <a:ea typeface="Cormorant Garamond"/>
                <a:cs typeface="Cormorant Garamond"/>
                <a:sym typeface="Cormorant Garamond"/>
              </a:rPr>
              <a:t>Learn about movement patterns, seasonal ranges, drivers of herd performance, effectiveness of habitat treatments and more</a:t>
            </a:r>
            <a:endParaRPr sz="1900" dirty="0">
              <a:solidFill>
                <a:srgbClr val="585927"/>
              </a:solidFill>
              <a:latin typeface="Oswald" panose="020B060402020202020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408" name="Google Shape;408;p45"/>
          <p:cNvSpPr/>
          <p:nvPr/>
        </p:nvSpPr>
        <p:spPr>
          <a:xfrm>
            <a:off x="4744575" y="612525"/>
            <a:ext cx="4139100" cy="27474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5"/>
          <p:cNvSpPr txBox="1"/>
          <p:nvPr/>
        </p:nvSpPr>
        <p:spPr>
          <a:xfrm>
            <a:off x="5757400" y="1500850"/>
            <a:ext cx="2114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(this gray box is image/photo placeholder)</a:t>
            </a:r>
            <a:endParaRPr sz="1300">
              <a:solidFill>
                <a:srgbClr val="CCCCCC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CCCC"/>
                </a:solidFill>
                <a:latin typeface="Barlow Light"/>
                <a:ea typeface="Barlow Light"/>
                <a:cs typeface="Barlow Light"/>
                <a:sym typeface="Barlow Light"/>
              </a:rPr>
              <a:t>4x6</a:t>
            </a:r>
            <a:endParaRPr sz="1300">
              <a:solidFill>
                <a:srgbClr val="CCCCC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4" name="Google Shape;284;g13cea364c8b_0_12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41067">
            <a:off x="3145648" y="291708"/>
            <a:ext cx="1013524" cy="99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82;g13cea364c8b_0_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4425" y="612525"/>
            <a:ext cx="4139250" cy="27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/>
          <p:nvPr/>
        </p:nvSpPr>
        <p:spPr>
          <a:xfrm>
            <a:off x="0" y="840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6"/>
          <p:cNvSpPr/>
          <p:nvPr/>
        </p:nvSpPr>
        <p:spPr>
          <a:xfrm>
            <a:off x="8775" y="0"/>
            <a:ext cx="9144000" cy="6594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6"/>
          <p:cNvSpPr txBox="1"/>
          <p:nvPr/>
        </p:nvSpPr>
        <p:spPr>
          <a:xfrm>
            <a:off x="4510522" y="734778"/>
            <a:ext cx="4523270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FOCAL HERDS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364010"/>
                </a:solidFill>
                <a:latin typeface="Oswald Medium" panose="020B0604020202020204" charset="0"/>
                <a:ea typeface="Oswald"/>
                <a:cs typeface="Oswald"/>
                <a:sym typeface="Oswald"/>
              </a:rPr>
              <a:t>Launched Nov 2022</a:t>
            </a:r>
            <a:endParaRPr sz="2000" dirty="0">
              <a:solidFill>
                <a:srgbClr val="364010"/>
              </a:solidFill>
              <a:latin typeface="Oswald Medium" panose="020B0604020202020204" charset="0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64010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17" name="Google Shape;417;p46"/>
          <p:cNvSpPr/>
          <p:nvPr/>
        </p:nvSpPr>
        <p:spPr>
          <a:xfrm>
            <a:off x="0" y="659375"/>
            <a:ext cx="9144000" cy="1155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8" name="Google Shape;418;p4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7610" y="203641"/>
            <a:ext cx="660574" cy="7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6"/>
          <p:cNvSpPr/>
          <p:nvPr/>
        </p:nvSpPr>
        <p:spPr>
          <a:xfrm>
            <a:off x="0" y="659375"/>
            <a:ext cx="4441200" cy="44841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roup 11"/>
          <p:cNvGrpSpPr/>
          <p:nvPr/>
        </p:nvGrpSpPr>
        <p:grpSpPr>
          <a:xfrm>
            <a:off x="4544006" y="1678576"/>
            <a:ext cx="4456303" cy="3464899"/>
            <a:chOff x="4544006" y="1539626"/>
            <a:chExt cx="4608769" cy="3603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4006" y="1539626"/>
              <a:ext cx="4608769" cy="36038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613739" y="3595540"/>
              <a:ext cx="935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Wyoming</a:t>
              </a:r>
              <a:r>
                <a:rPr lang="en-US" sz="1000" b="1" dirty="0" smtClean="0">
                  <a:solidFill>
                    <a:srgbClr val="EBEBE5"/>
                  </a:solidFill>
                </a:rPr>
                <a:t> Range</a:t>
              </a:r>
              <a:endParaRPr lang="en-US" sz="1000" b="1" dirty="0">
                <a:solidFill>
                  <a:srgbClr val="EBEBE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4885" y="1957544"/>
              <a:ext cx="935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Upper Shoshone</a:t>
              </a:r>
              <a:endParaRPr lang="en-US" sz="1000" b="1" dirty="0">
                <a:solidFill>
                  <a:srgbClr val="EBEBE5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74275" y="1670382"/>
              <a:ext cx="935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North Bighorn</a:t>
              </a:r>
              <a:endParaRPr lang="en-US" sz="1000" b="1" dirty="0">
                <a:solidFill>
                  <a:srgbClr val="EBEBE5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5773" y="3651977"/>
              <a:ext cx="10450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Sweetwater</a:t>
              </a:r>
              <a:endParaRPr lang="en-US" sz="1000" b="1" dirty="0">
                <a:solidFill>
                  <a:srgbClr val="EBEBE5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41738" y="4048990"/>
              <a:ext cx="935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Laramie </a:t>
              </a:r>
              <a:r>
                <a:rPr lang="en-US" sz="1000" b="1" dirty="0" err="1" smtClean="0">
                  <a:solidFill>
                    <a:srgbClr val="EBEBE5"/>
                  </a:solidFill>
                  <a:latin typeface="Barlow Medium" panose="020B0604020202020204" charset="0"/>
                </a:rPr>
                <a:t>Mtns</a:t>
              </a:r>
              <a:r>
                <a:rPr lang="en-US" sz="1000" b="1" dirty="0" smtClean="0">
                  <a:solidFill>
                    <a:srgbClr val="EBEBE5"/>
                  </a:solidFill>
                  <a:latin typeface="Barlow Medium" panose="020B0604020202020204" charset="0"/>
                </a:rPr>
                <a:t>.</a:t>
              </a:r>
              <a:endParaRPr lang="en-US" sz="1000" b="1" dirty="0">
                <a:solidFill>
                  <a:srgbClr val="EBEBE5"/>
                </a:solidFill>
              </a:endParaRPr>
            </a:p>
          </p:txBody>
        </p:sp>
      </p:grpSp>
      <p:pic>
        <p:nvPicPr>
          <p:cNvPr id="19" name="Google Shape;296;g13cea364c8b_0_188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4300" y="2966350"/>
            <a:ext cx="2008850" cy="20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0" y="783275"/>
            <a:ext cx="2036274" cy="2036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0" y="770166"/>
            <a:ext cx="2030700" cy="2030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6" y="2961541"/>
            <a:ext cx="2064134" cy="20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/>
          <p:nvPr/>
        </p:nvSpPr>
        <p:spPr>
          <a:xfrm>
            <a:off x="0" y="840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7"/>
          <p:cNvSpPr/>
          <p:nvPr/>
        </p:nvSpPr>
        <p:spPr>
          <a:xfrm>
            <a:off x="8775" y="0"/>
            <a:ext cx="9144000" cy="6594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7"/>
          <p:cNvSpPr/>
          <p:nvPr/>
        </p:nvSpPr>
        <p:spPr>
          <a:xfrm>
            <a:off x="0" y="659375"/>
            <a:ext cx="9144000" cy="1155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4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10" y="203641"/>
            <a:ext cx="660574" cy="7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/>
        </p:nvSpPr>
        <p:spPr>
          <a:xfrm>
            <a:off x="241900" y="1393800"/>
            <a:ext cx="6580200" cy="383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APPROACH</a:t>
            </a:r>
            <a:endParaRPr sz="4800" b="1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80 does, 30 bucks, 100 juveniles (6 month olds) marked in each herd</a:t>
            </a:r>
            <a:endParaRPr sz="2400" b="1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6401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64010"/>
              </a:buClr>
              <a:buSzPts val="2000"/>
              <a:buFont typeface="Oswald"/>
              <a:buChar char="●"/>
            </a:pPr>
            <a:r>
              <a:rPr lang="en-US" sz="2000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GPS technology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64010"/>
              </a:buClr>
              <a:buSzPts val="2000"/>
              <a:buFont typeface="Oswald"/>
              <a:buChar char="●"/>
            </a:pPr>
            <a:r>
              <a:rPr lang="en-US" sz="2000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Captures Nov 2022 – Jan 2023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364010"/>
              </a:buClr>
              <a:buSzPts val="2000"/>
              <a:buFont typeface="Oswald"/>
              <a:buChar char="●"/>
            </a:pPr>
            <a:r>
              <a:rPr lang="en-US" sz="2000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&gt; 1,000 marked animals</a:t>
            </a:r>
          </a:p>
          <a:p>
            <a:pPr marL="101600" lvl="2">
              <a:buClr>
                <a:srgbClr val="364010"/>
              </a:buClr>
              <a:buSzPts val="2000"/>
            </a:pPr>
            <a:r>
              <a:rPr lang="en-US" sz="1600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6 direct mortalities (0.6%); 29 within 2 weeks (2.3%)</a:t>
            </a:r>
          </a:p>
          <a:p>
            <a:pPr marL="457200" lvl="2" indent="-355600">
              <a:buClr>
                <a:srgbClr val="364010"/>
              </a:buClr>
              <a:buSzPts val="2000"/>
              <a:buFont typeface="Oswald"/>
              <a:buChar char="●"/>
            </a:pPr>
            <a:endParaRPr sz="2000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7" name="Google Shape;437;p47"/>
          <p:cNvSpPr/>
          <p:nvPr/>
        </p:nvSpPr>
        <p:spPr>
          <a:xfrm>
            <a:off x="6903720" y="0"/>
            <a:ext cx="2240280" cy="51435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309;g13cea364c8b_0_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1750" y="135956"/>
            <a:ext cx="2037158" cy="15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10;g13cea364c8b_0_2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1775" y="1818393"/>
            <a:ext cx="2037101" cy="152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11;g13cea364c8b_0_2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1775" y="3500806"/>
            <a:ext cx="2037101" cy="15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lvl="0"/>
            <a:endParaRPr lang="en-US" dirty="0" smtClean="0">
              <a:solidFill>
                <a:srgbClr val="3C3C3C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433" name="Google Shape;433;p47"/>
          <p:cNvSpPr/>
          <p:nvPr/>
        </p:nvSpPr>
        <p:spPr>
          <a:xfrm>
            <a:off x="8775" y="0"/>
            <a:ext cx="9144000" cy="659400"/>
          </a:xfrm>
          <a:prstGeom prst="rect">
            <a:avLst/>
          </a:prstGeom>
          <a:solidFill>
            <a:srgbClr val="364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7"/>
          <p:cNvSpPr/>
          <p:nvPr/>
        </p:nvSpPr>
        <p:spPr>
          <a:xfrm>
            <a:off x="0" y="659375"/>
            <a:ext cx="9144000" cy="1155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4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10" y="203641"/>
            <a:ext cx="660574" cy="74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7"/>
          <p:cNvSpPr txBox="1"/>
          <p:nvPr/>
        </p:nvSpPr>
        <p:spPr>
          <a:xfrm>
            <a:off x="241900" y="1425850"/>
            <a:ext cx="6580200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100"/>
            </a:pPr>
            <a:r>
              <a:rPr lang="en-US" sz="20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12 </a:t>
            </a:r>
            <a:r>
              <a:rPr lang="en-US" sz="2000" b="1" dirty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en-US" sz="20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onths</a:t>
            </a:r>
            <a:endParaRPr lang="en-US" sz="2000" b="1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ALREADY LEARNING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364010"/>
                </a:solidFill>
                <a:latin typeface="Oswald"/>
                <a:ea typeface="Oswald"/>
                <a:cs typeface="Oswald"/>
                <a:sym typeface="Oswald"/>
              </a:rPr>
              <a:t>NEW THINGS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4800" b="1" dirty="0">
              <a:solidFill>
                <a:srgbClr val="364010"/>
              </a:solidFill>
              <a:latin typeface="Oswald"/>
              <a:ea typeface="Oswald"/>
              <a:cs typeface="Oswald"/>
              <a:sym typeface="Oswald"/>
            </a:endParaRPr>
          </a:p>
          <a:p>
            <a:r>
              <a:rPr lang="en-US" sz="2100" b="1" dirty="0">
                <a:solidFill>
                  <a:srgbClr val="3C3C3C"/>
                </a:solidFill>
                <a:latin typeface="+mn-lt"/>
                <a:ea typeface="Barlow Black"/>
                <a:cs typeface="Barlow Black"/>
                <a:sym typeface="Barlow Black"/>
                <a:hlinkClick r:id="rId4"/>
              </a:rPr>
              <a:t>Dashboard</a:t>
            </a:r>
            <a:endParaRPr lang="en-US" sz="2100" b="1" dirty="0">
              <a:solidFill>
                <a:srgbClr val="3C3C3C"/>
              </a:solidFill>
              <a:latin typeface="+mn-lt"/>
              <a:ea typeface="Barlow Black"/>
              <a:cs typeface="Barlow Black"/>
              <a:sym typeface="Barlow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64010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58592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7" name="Google Shape;437;p47"/>
          <p:cNvSpPr/>
          <p:nvPr/>
        </p:nvSpPr>
        <p:spPr>
          <a:xfrm>
            <a:off x="6596743" y="0"/>
            <a:ext cx="2547257" cy="5143500"/>
          </a:xfrm>
          <a:prstGeom prst="rect">
            <a:avLst/>
          </a:prstGeom>
          <a:solidFill>
            <a:srgbClr val="FFC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100" y="2118033"/>
            <a:ext cx="2161869" cy="2855617"/>
          </a:xfrm>
          <a:prstGeom prst="rect">
            <a:avLst/>
          </a:prstGeom>
          <a:ln w="38100">
            <a:solidFill>
              <a:srgbClr val="4A3328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572" y="101633"/>
            <a:ext cx="1900925" cy="1900925"/>
          </a:xfrm>
          <a:prstGeom prst="rect">
            <a:avLst/>
          </a:prstGeom>
          <a:ln w="38100">
            <a:solidFill>
              <a:srgbClr val="473328"/>
            </a:solidFill>
          </a:ln>
        </p:spPr>
      </p:pic>
    </p:spTree>
    <p:extLst>
      <p:ext uri="{BB962C8B-B14F-4D97-AF65-F5344CB8AC3E}">
        <p14:creationId xmlns:p14="http://schemas.microsoft.com/office/powerpoint/2010/main" val="27033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7478" y="1550504"/>
            <a:ext cx="3392557" cy="2643809"/>
          </a:xfrm>
          <a:prstGeom prst="rect">
            <a:avLst/>
          </a:prstGeom>
          <a:noFill/>
          <a:ln w="57150">
            <a:solidFill>
              <a:srgbClr val="473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268923"/>
            <a:ext cx="9144000" cy="4605653"/>
            <a:chOff x="0" y="268923"/>
            <a:chExt cx="9144000" cy="46056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8923"/>
              <a:ext cx="9144000" cy="460565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95130" y="1742661"/>
              <a:ext cx="26504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26" y="2001078"/>
            <a:ext cx="18387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Capture composition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04823"/>
            <a:ext cx="1845365" cy="276999"/>
          </a:xfrm>
          <a:prstGeom prst="rect">
            <a:avLst/>
          </a:prstGeom>
          <a:solidFill>
            <a:schemeClr val="bg1"/>
          </a:solidFill>
          <a:ln>
            <a:solidFill>
              <a:srgbClr val="473328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Deer tracked </a:t>
            </a:r>
            <a:r>
              <a:rPr lang="en-US" sz="1000" dirty="0" smtClean="0"/>
              <a:t>since 11.25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28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6" y="0"/>
            <a:ext cx="78687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213">
            <a:off x="5731218" y="87905"/>
            <a:ext cx="940509" cy="71382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" y="973183"/>
            <a:ext cx="6945284" cy="3860074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31280" y="67166"/>
            <a:ext cx="1471749" cy="181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62%</a:t>
            </a:r>
            <a:r>
              <a:rPr lang="en-US" altLang="en-US" sz="15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does    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77-80%, </a:t>
            </a:r>
            <a:r>
              <a:rPr lang="en-US" alt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wr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31%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64%</a:t>
            </a:r>
            <a:r>
              <a:rPr lang="en-US" altLang="en-US" sz="15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bucks*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64-90%, </a:t>
            </a:r>
            <a:r>
              <a:rPr lang="en-US" alt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wr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26%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42%</a:t>
            </a:r>
            <a:r>
              <a:rPr lang="en-US" altLang="en-US" sz="15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juveniles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63%, </a:t>
            </a:r>
            <a:r>
              <a:rPr lang="en-US" alt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sw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34%, </a:t>
            </a:r>
            <a:r>
              <a:rPr lang="en-US" alt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wr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0%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425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altLang="en-U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4" descr="https://lh3.googleusercontent.com/IriJu7geZ6O4T5ZaEJmQbgMvebAHt-atL91JVcwLcVfOBOtRNidB7v_p1kn8ODz5mcUZiPqN6iYuGHRPqSfZ3bJaOLjMRvt8oLnSvITKvu0nWbiSm9SGT-YrLB4tGPvrYLkgHmHrSMtd9rmb0ylsRA=s2048"/>
          <p:cNvSpPr>
            <a:spLocks noChangeAspect="1" noChangeArrowheads="1"/>
          </p:cNvSpPr>
          <p:nvPr/>
        </p:nvSpPr>
        <p:spPr bwMode="auto">
          <a:xfrm>
            <a:off x="1259681" y="63103"/>
            <a:ext cx="667091" cy="66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1259681" y="174977"/>
            <a:ext cx="3429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Statewide survival</a:t>
            </a:r>
          </a:p>
        </p:txBody>
      </p:sp>
    </p:spTree>
    <p:extLst>
      <p:ext uri="{BB962C8B-B14F-4D97-AF65-F5344CB8AC3E}">
        <p14:creationId xmlns:p14="http://schemas.microsoft.com/office/powerpoint/2010/main" val="15150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374D"/>
      </a:dk1>
      <a:lt1>
        <a:srgbClr val="FFC80B"/>
      </a:lt1>
      <a:dk2>
        <a:srgbClr val="364010"/>
      </a:dk2>
      <a:lt2>
        <a:srgbClr val="EBEBE5"/>
      </a:lt2>
      <a:accent1>
        <a:srgbClr val="ACC5D1"/>
      </a:accent1>
      <a:accent2>
        <a:srgbClr val="212121"/>
      </a:accent2>
      <a:accent3>
        <a:srgbClr val="1C5663"/>
      </a:accent3>
      <a:accent4>
        <a:srgbClr val="E6E0C1"/>
      </a:accent4>
      <a:accent5>
        <a:srgbClr val="3B3223"/>
      </a:accent5>
      <a:accent6>
        <a:srgbClr val="FF0000"/>
      </a:accent6>
      <a:hlink>
        <a:srgbClr val="88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533</Words>
  <Application>Microsoft Office PowerPoint</Application>
  <PresentationFormat>On-screen Show (16:9)</PresentationFormat>
  <Paragraphs>125</Paragraphs>
  <Slides>14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Cormorant Garamond</vt:lpstr>
      <vt:lpstr>Barlow Black</vt:lpstr>
      <vt:lpstr>Arial</vt:lpstr>
      <vt:lpstr>Oswald Medium</vt:lpstr>
      <vt:lpstr>Oswald Light</vt:lpstr>
      <vt:lpstr>Barlow Light</vt:lpstr>
      <vt:lpstr>Barlow Thin</vt:lpstr>
      <vt:lpstr>Barlow Medium</vt:lpstr>
      <vt:lpstr>Barlow SemiBold</vt:lpstr>
      <vt:lpstr>Oswald</vt:lpstr>
      <vt:lpstr>Calibri</vt:lpstr>
      <vt:lpstr>Barlow ExtraLight</vt:lpstr>
      <vt:lpstr>Barlow</vt:lpstr>
      <vt:lpstr>Cormorant Garamond Medium</vt:lpstr>
      <vt:lpstr>Simple Light</vt:lpstr>
      <vt:lpstr>Office Theme</vt:lpstr>
      <vt:lpstr>22-03: Mule deer focal herds</vt:lpstr>
      <vt:lpstr>STATE-OF-THE-ART-MONITORING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2023-24 CAPTURES Nov 27 – Feb 15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M. Ramage</dc:creator>
  <cp:lastModifiedBy>emlhall</cp:lastModifiedBy>
  <cp:revision>128</cp:revision>
  <dcterms:modified xsi:type="dcterms:W3CDTF">2023-11-20T16:21:02Z</dcterms:modified>
</cp:coreProperties>
</file>